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90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59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05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5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72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98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9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93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9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91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98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8ED3F7-98E5-444C-9F92-67DFB33BB95F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0EF995-7766-4011-9043-72F0C6B3C6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16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1712" y="0"/>
            <a:ext cx="4588570" cy="12192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269427" y="3270904"/>
            <a:ext cx="4588571" cy="892033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881649" y="4148029"/>
            <a:ext cx="12191998" cy="3894414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39929BC-E5CC-9C6B-7DB1-7D158F6D6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2" y="8227925"/>
            <a:ext cx="6860281" cy="2964997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369E6D7-ECF2-0C13-ABA7-0536071CEBC2}"/>
              </a:ext>
            </a:extLst>
          </p:cNvPr>
          <p:cNvSpPr txBox="1"/>
          <p:nvPr/>
        </p:nvSpPr>
        <p:spPr>
          <a:xfrm>
            <a:off x="-2282" y="11310152"/>
            <a:ext cx="6860281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chemeClr val="accent6">
                    <a:lumMod val="75000"/>
                  </a:schemeClr>
                </a:solidFill>
                <a:effectLst/>
                <a:latin typeface="Lora" pitchFamily="2" charset="0"/>
              </a:rPr>
              <a:t>CENTRO UNICO VACCINALE  TEL. 0341-253900 </a:t>
            </a:r>
          </a:p>
          <a:p>
            <a:r>
              <a:rPr lang="it-IT" sz="1200" b="1" i="0" dirty="0">
                <a:solidFill>
                  <a:schemeClr val="accent6">
                    <a:lumMod val="75000"/>
                  </a:schemeClr>
                </a:solidFill>
                <a:effectLst/>
                <a:latin typeface="Lora" pitchFamily="2" charset="0"/>
              </a:rPr>
              <a:t>da lunedì a giovedì 09.00-12.00  </a:t>
            </a:r>
            <a:r>
              <a:rPr lang="it-IT" sz="1200" b="1" dirty="0">
                <a:solidFill>
                  <a:schemeClr val="accent6">
                    <a:lumMod val="75000"/>
                  </a:schemeClr>
                </a:solidFill>
                <a:latin typeface="Lora" pitchFamily="2" charset="0"/>
              </a:rPr>
              <a:t>e</a:t>
            </a:r>
            <a:r>
              <a:rPr lang="it-IT" sz="1200" b="1" i="0" dirty="0">
                <a:solidFill>
                  <a:schemeClr val="accent6">
                    <a:lumMod val="75000"/>
                  </a:schemeClr>
                </a:solidFill>
                <a:effectLst/>
                <a:latin typeface="Lora" pitchFamily="2" charset="0"/>
              </a:rPr>
              <a:t>  13.30-15.30</a:t>
            </a:r>
          </a:p>
          <a:p>
            <a:r>
              <a:rPr lang="it-IT" sz="1200" b="1" i="0" dirty="0">
                <a:solidFill>
                  <a:schemeClr val="accent6">
                    <a:lumMod val="75000"/>
                  </a:schemeClr>
                </a:solidFill>
                <a:effectLst/>
                <a:latin typeface="Lora" pitchFamily="2" charset="0"/>
              </a:rPr>
              <a:t>venerdì 09.00-12.00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91285EC-9A31-2229-5DD3-AAB941C4BA0C}"/>
              </a:ext>
            </a:extLst>
          </p:cNvPr>
          <p:cNvSpPr txBox="1"/>
          <p:nvPr/>
        </p:nvSpPr>
        <p:spPr>
          <a:xfrm>
            <a:off x="871536" y="4139775"/>
            <a:ext cx="252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10800000" sx="103000" sy="103000" algn="r" rotWithShape="0">
              <a:schemeClr val="tx1">
                <a:lumMod val="50000"/>
                <a:lumOff val="50000"/>
                <a:alpha val="6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solidFill>
                  <a:schemeClr val="accent1"/>
                </a:solidFill>
              </a:rPr>
              <a:t>GRATUITI</a:t>
            </a:r>
          </a:p>
          <a:p>
            <a:pPr algn="ctr"/>
            <a:endParaRPr lang="it-IT" sz="1600" b="1" dirty="0">
              <a:solidFill>
                <a:schemeClr val="accent1"/>
              </a:solidFill>
            </a:endParaRPr>
          </a:p>
          <a:p>
            <a:pPr lvl="1">
              <a:tabLst>
                <a:tab pos="173038" algn="l"/>
              </a:tabLst>
            </a:pPr>
            <a:r>
              <a:rPr lang="it-IT" sz="1400" b="1" dirty="0">
                <a:solidFill>
                  <a:schemeClr val="accent1"/>
                </a:solidFill>
              </a:rPr>
              <a:t>DIFTERITE  TETANO PERTOSSE</a:t>
            </a:r>
          </a:p>
          <a:p>
            <a:pPr lvl="1">
              <a:tabLst>
                <a:tab pos="173038" algn="l"/>
              </a:tabLst>
            </a:pPr>
            <a:endParaRPr lang="it-IT" sz="1400" b="1" dirty="0">
              <a:solidFill>
                <a:schemeClr val="accent1"/>
              </a:solidFill>
            </a:endParaRPr>
          </a:p>
          <a:p>
            <a:pPr lvl="1">
              <a:tabLst>
                <a:tab pos="173038" algn="l"/>
              </a:tabLst>
            </a:pPr>
            <a:r>
              <a:rPr lang="it-IT" sz="1400" b="1" dirty="0">
                <a:solidFill>
                  <a:schemeClr val="accent1"/>
                </a:solidFill>
              </a:rPr>
              <a:t>MORBILLO PAROTITE ROSOLIA VARICELLA</a:t>
            </a:r>
          </a:p>
          <a:p>
            <a:pPr lvl="1">
              <a:tabLst>
                <a:tab pos="173038" algn="l"/>
              </a:tabLst>
            </a:pPr>
            <a:endParaRPr lang="it-IT" sz="1400" b="1" dirty="0">
              <a:solidFill>
                <a:schemeClr val="accent1"/>
              </a:solidFill>
            </a:endParaRPr>
          </a:p>
          <a:p>
            <a:pPr lvl="1">
              <a:tabLst>
                <a:tab pos="173038" algn="l"/>
              </a:tabLst>
            </a:pPr>
            <a:r>
              <a:rPr lang="it-IT" sz="1400" b="1" dirty="0">
                <a:solidFill>
                  <a:schemeClr val="accent1"/>
                </a:solidFill>
              </a:rPr>
              <a:t>HPV PAPILLOMA </a:t>
            </a:r>
          </a:p>
          <a:p>
            <a:pPr lvl="1">
              <a:tabLst>
                <a:tab pos="173038" algn="l"/>
              </a:tabLst>
            </a:pPr>
            <a:r>
              <a:rPr lang="it-IT" sz="1400" i="1" dirty="0">
                <a:solidFill>
                  <a:schemeClr val="accent1"/>
                </a:solidFill>
              </a:rPr>
              <a:t>ragazzi nati dal 2006</a:t>
            </a:r>
          </a:p>
          <a:p>
            <a:pPr lvl="1">
              <a:tabLst>
                <a:tab pos="173038" algn="l"/>
              </a:tabLst>
            </a:pPr>
            <a:r>
              <a:rPr lang="it-IT" sz="1400" i="1" dirty="0">
                <a:solidFill>
                  <a:schemeClr val="accent1"/>
                </a:solidFill>
              </a:rPr>
              <a:t>ragazze nate dal 1998</a:t>
            </a:r>
          </a:p>
          <a:p>
            <a:pPr lvl="1">
              <a:tabLst>
                <a:tab pos="173038" algn="l"/>
              </a:tabLst>
            </a:pPr>
            <a:endParaRPr lang="it-IT" sz="1400" b="1" dirty="0">
              <a:solidFill>
                <a:schemeClr val="accent1"/>
              </a:solidFill>
            </a:endParaRPr>
          </a:p>
          <a:p>
            <a:pPr lvl="1">
              <a:tabLst>
                <a:tab pos="173038" algn="l"/>
              </a:tabLst>
            </a:pPr>
            <a:r>
              <a:rPr lang="it-IT" sz="1400" b="1" dirty="0">
                <a:solidFill>
                  <a:schemeClr val="accent1"/>
                </a:solidFill>
              </a:rPr>
              <a:t>HERPES ZOSTER </a:t>
            </a:r>
          </a:p>
          <a:p>
            <a:pPr lvl="1">
              <a:tabLst>
                <a:tab pos="173038" algn="l"/>
              </a:tabLst>
            </a:pPr>
            <a:r>
              <a:rPr lang="it-IT" sz="1400" i="1" dirty="0">
                <a:solidFill>
                  <a:schemeClr val="accent1"/>
                </a:solidFill>
              </a:rPr>
              <a:t>Nati dal 1952 al 1959</a:t>
            </a:r>
          </a:p>
          <a:p>
            <a:pPr lvl="1">
              <a:tabLst>
                <a:tab pos="173038" algn="l"/>
              </a:tabLst>
            </a:pPr>
            <a:endParaRPr lang="it-IT" sz="1400" i="1" dirty="0">
              <a:solidFill>
                <a:schemeClr val="accent1"/>
              </a:solidFill>
            </a:endParaRPr>
          </a:p>
          <a:p>
            <a:pPr lvl="1">
              <a:tabLst>
                <a:tab pos="173038" algn="l"/>
              </a:tabLst>
            </a:pPr>
            <a:r>
              <a:rPr lang="it-IT" sz="1400" b="1" dirty="0">
                <a:solidFill>
                  <a:schemeClr val="accent1"/>
                </a:solidFill>
              </a:rPr>
              <a:t>PNEUMOCOCCO</a:t>
            </a:r>
          </a:p>
          <a:p>
            <a:pPr lvl="1">
              <a:tabLst>
                <a:tab pos="173038" algn="l"/>
              </a:tabLst>
            </a:pPr>
            <a:r>
              <a:rPr lang="it-IT" sz="1400" i="1" dirty="0">
                <a:solidFill>
                  <a:schemeClr val="accent1"/>
                </a:solidFill>
              </a:rPr>
              <a:t>Nati dal 1952 al 1959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BDA33D-2F0C-245D-CC86-6E30B9B8FE5C}"/>
              </a:ext>
            </a:extLst>
          </p:cNvPr>
          <p:cNvSpPr txBox="1"/>
          <p:nvPr/>
        </p:nvSpPr>
        <p:spPr>
          <a:xfrm>
            <a:off x="3553824" y="4139776"/>
            <a:ext cx="252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10800000" sx="103000" sy="103000" algn="r" rotWithShape="0">
              <a:schemeClr val="tx1">
                <a:lumMod val="50000"/>
                <a:lumOff val="50000"/>
                <a:alpha val="6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solidFill>
                  <a:schemeClr val="accent1"/>
                </a:solidFill>
              </a:rPr>
              <a:t>A PAGAMENTO</a:t>
            </a:r>
          </a:p>
          <a:p>
            <a:pPr algn="ctr"/>
            <a:endParaRPr lang="it-IT" sz="16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EPATITE A</a:t>
            </a:r>
          </a:p>
          <a:p>
            <a:pPr marL="457200" lvl="2"/>
            <a:endParaRPr lang="it-IT" sz="14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EPATITE B</a:t>
            </a:r>
          </a:p>
          <a:p>
            <a:pPr marL="457200" lvl="2"/>
            <a:endParaRPr lang="it-IT" sz="14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FEBBRE GIALLA </a:t>
            </a:r>
          </a:p>
          <a:p>
            <a:pPr marL="457200" lvl="2"/>
            <a:r>
              <a:rPr lang="it-IT" sz="1400" i="1" dirty="0">
                <a:solidFill>
                  <a:schemeClr val="accent1"/>
                </a:solidFill>
              </a:rPr>
              <a:t>senza consulenza viaggi</a:t>
            </a:r>
          </a:p>
          <a:p>
            <a:pPr marL="457200" lvl="2"/>
            <a:endParaRPr lang="it-IT" sz="14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HERPES ZOSTER</a:t>
            </a:r>
          </a:p>
          <a:p>
            <a:pPr marL="457200" lvl="2"/>
            <a:endParaRPr lang="it-IT" sz="14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HPV PAPILLOMA </a:t>
            </a:r>
          </a:p>
          <a:p>
            <a:pPr marL="457200" lvl="2"/>
            <a:endParaRPr lang="it-IT" sz="1400" i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MENINGOCOCCO</a:t>
            </a:r>
          </a:p>
          <a:p>
            <a:pPr marL="457200" lvl="2"/>
            <a:endParaRPr lang="it-IT" sz="1400" b="1" dirty="0">
              <a:solidFill>
                <a:schemeClr val="accent1"/>
              </a:solidFill>
            </a:endParaRPr>
          </a:p>
          <a:p>
            <a:pPr marL="457200" lvl="2"/>
            <a:r>
              <a:rPr lang="it-IT" sz="1400" b="1" dirty="0">
                <a:solidFill>
                  <a:schemeClr val="accent1"/>
                </a:solidFill>
              </a:rPr>
              <a:t>PNEUMOCOCCO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D5ADF87-4AC2-0CE3-3919-9D383F2CB265}"/>
              </a:ext>
            </a:extLst>
          </p:cNvPr>
          <p:cNvSpPr/>
          <p:nvPr/>
        </p:nvSpPr>
        <p:spPr>
          <a:xfrm>
            <a:off x="2203470" y="192454"/>
            <a:ext cx="4480598" cy="3327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664568-EEE4-DAA0-26C1-08DAFF671982}"/>
              </a:ext>
            </a:extLst>
          </p:cNvPr>
          <p:cNvSpPr txBox="1"/>
          <p:nvPr/>
        </p:nvSpPr>
        <p:spPr>
          <a:xfrm>
            <a:off x="2871703" y="381340"/>
            <a:ext cx="38999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ln cap="sq">
                  <a:noFill/>
                </a:ln>
                <a:solidFill>
                  <a:schemeClr val="bg1"/>
                </a:solidFill>
                <a:effectLst>
                  <a:innerShdw dist="50800" dir="8100000">
                    <a:prstClr val="black"/>
                  </a:innerShdw>
                </a:effectLst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OPEN DAY </a:t>
            </a:r>
          </a:p>
          <a:p>
            <a:pPr algn="ctr"/>
            <a:r>
              <a:rPr lang="it-IT" sz="4000" dirty="0">
                <a:ln cap="sq">
                  <a:noFill/>
                </a:ln>
                <a:solidFill>
                  <a:schemeClr val="bg1"/>
                </a:solidFill>
                <a:effectLst>
                  <a:innerShdw dist="50800" dir="8100000">
                    <a:prstClr val="black"/>
                  </a:innerShdw>
                </a:effectLst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VACCINAZIONI </a:t>
            </a:r>
          </a:p>
          <a:p>
            <a:pPr algn="ctr"/>
            <a:r>
              <a:rPr lang="it-IT" sz="7200" dirty="0">
                <a:ln cap="sq"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dist="50800" dir="8100000">
                    <a:prstClr val="black"/>
                  </a:innerShdw>
                </a:effectLst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ADULTI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56B8E5-1809-E222-7C2C-DC9B17BEE881}"/>
              </a:ext>
            </a:extLst>
          </p:cNvPr>
          <p:cNvSpPr txBox="1"/>
          <p:nvPr/>
        </p:nvSpPr>
        <p:spPr>
          <a:xfrm>
            <a:off x="0" y="3216086"/>
            <a:ext cx="6858000" cy="7955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b="1" dirty="0">
                <a:solidFill>
                  <a:schemeClr val="accent1"/>
                </a:solidFill>
              </a:rPr>
              <a:t>Il Centro Unico Vaccinale dell’ASST Lecco </a:t>
            </a:r>
          </a:p>
          <a:p>
            <a:pPr algn="ctr">
              <a:lnSpc>
                <a:spcPct val="150000"/>
              </a:lnSpc>
            </a:pPr>
            <a:r>
              <a:rPr lang="it-IT" sz="1600" b="1" dirty="0">
                <a:solidFill>
                  <a:schemeClr val="accent1"/>
                </a:solidFill>
              </a:rPr>
              <a:t>organizza due </a:t>
            </a:r>
            <a:r>
              <a:rPr lang="it-IT" sz="1600" b="1" i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VENERDI’</a:t>
            </a:r>
            <a:r>
              <a:rPr lang="it-IT" sz="1600" b="1" dirty="0">
                <a:solidFill>
                  <a:schemeClr val="accent2"/>
                </a:solidFill>
              </a:rPr>
              <a:t> </a:t>
            </a:r>
            <a:r>
              <a:rPr lang="it-IT" sz="1600" b="1" dirty="0">
                <a:solidFill>
                  <a:schemeClr val="accent1"/>
                </a:solidFill>
              </a:rPr>
              <a:t>dedicati alla prevenzione vaccinale per gli adulti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BF4E427-5EBA-C322-BB60-10ED41BAE795}"/>
              </a:ext>
            </a:extLst>
          </p:cNvPr>
          <p:cNvSpPr/>
          <p:nvPr/>
        </p:nvSpPr>
        <p:spPr>
          <a:xfrm rot="20878945">
            <a:off x="356346" y="486228"/>
            <a:ext cx="2570193" cy="2646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0800000" sx="103000" sy="103000" algn="r" rotWithShape="0">
              <a:schemeClr val="tx1">
                <a:lumMod val="50000"/>
                <a:lumOff val="50000"/>
                <a:alpha val="63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12 APRILE</a:t>
            </a:r>
          </a:p>
          <a:p>
            <a:pPr algn="ctr"/>
            <a:r>
              <a:rPr lang="it-IT" sz="24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Merate</a:t>
            </a:r>
            <a:r>
              <a:rPr lang="it-IT" sz="20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</a:p>
          <a:p>
            <a:pPr algn="ctr"/>
            <a:r>
              <a:rPr lang="it-IT" sz="14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Largo Beato Leopoldo Mandic</a:t>
            </a:r>
          </a:p>
          <a:p>
            <a:pPr algn="ctr"/>
            <a:endParaRPr lang="it-IT" sz="1200" b="1" dirty="0">
              <a:ln cap="sq">
                <a:noFill/>
              </a:ln>
              <a:solidFill>
                <a:schemeClr val="accent2">
                  <a:lumMod val="50000"/>
                </a:schemeClr>
              </a:solidFill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ctr"/>
            <a:r>
              <a:rPr lang="it-IT" sz="40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19 APRILE</a:t>
            </a:r>
          </a:p>
          <a:p>
            <a:pPr algn="ctr"/>
            <a:r>
              <a:rPr lang="it-IT" sz="24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Lecco</a:t>
            </a:r>
            <a:r>
              <a:rPr lang="it-IT" sz="20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it-IT" sz="1400" b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Via Tubi 43</a:t>
            </a:r>
          </a:p>
          <a:p>
            <a:pPr algn="ctr"/>
            <a:endParaRPr lang="it-IT" sz="1200" b="1" dirty="0">
              <a:ln cap="sq">
                <a:noFill/>
              </a:ln>
              <a:solidFill>
                <a:schemeClr val="accent2">
                  <a:lumMod val="50000"/>
                </a:schemeClr>
              </a:solidFill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B37A1875-DA17-D19D-7001-62BD7D70340F}"/>
              </a:ext>
            </a:extLst>
          </p:cNvPr>
          <p:cNvSpPr/>
          <p:nvPr/>
        </p:nvSpPr>
        <p:spPr>
          <a:xfrm rot="20744407">
            <a:off x="1356717" y="8232882"/>
            <a:ext cx="327444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50800" dist="38100" dir="10800000" sx="103000" sy="103000" algn="r" rotWithShape="0">
              <a:schemeClr val="tx1">
                <a:lumMod val="50000"/>
                <a:lumOff val="50000"/>
                <a:alpha val="63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i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SENZA PRENOTAZIONE</a:t>
            </a:r>
          </a:p>
          <a:p>
            <a:pPr algn="ctr"/>
            <a:r>
              <a:rPr lang="it-IT" b="1" i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Ingresso dalle 13.45 alle 15.45 </a:t>
            </a:r>
          </a:p>
          <a:p>
            <a:pPr algn="ctr"/>
            <a:r>
              <a:rPr lang="it-IT" b="1" i="1" dirty="0">
                <a:ln cap="sq">
                  <a:noFill/>
                </a:ln>
                <a:solidFill>
                  <a:schemeClr val="accent2">
                    <a:lumMod val="50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posti limitati!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8EAF5E0-CC90-5726-C0CE-FBB4063E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824" y="11370680"/>
            <a:ext cx="202882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9ba184-e435-426b-a176-21f1ccb7ca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057AA8BC51014BBE29BCB1CE44E8E5" ma:contentTypeVersion="14" ma:contentTypeDescription="Creare un nuovo documento." ma:contentTypeScope="" ma:versionID="9ff40ecc099b125848ff974bf106e0df">
  <xsd:schema xmlns:xsd="http://www.w3.org/2001/XMLSchema" xmlns:xs="http://www.w3.org/2001/XMLSchema" xmlns:p="http://schemas.microsoft.com/office/2006/metadata/properties" xmlns:ns3="2a9ba184-e435-426b-a176-21f1ccb7ca73" xmlns:ns4="98940361-f69b-496e-bcac-614183f1ad49" targetNamespace="http://schemas.microsoft.com/office/2006/metadata/properties" ma:root="true" ma:fieldsID="234a81d724fda70d0799f1c306c53beb" ns3:_="" ns4:_="">
    <xsd:import namespace="2a9ba184-e435-426b-a176-21f1ccb7ca73"/>
    <xsd:import namespace="98940361-f69b-496e-bcac-614183f1ad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ba184-e435-426b-a176-21f1ccb7ca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40361-f69b-496e-bcac-614183f1ad4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6DE0C8-2FBE-432B-8CAE-77DC2B66044D}">
  <ds:schemaRefs>
    <ds:schemaRef ds:uri="http://schemas.openxmlformats.org/package/2006/metadata/core-properties"/>
    <ds:schemaRef ds:uri="2a9ba184-e435-426b-a176-21f1ccb7ca73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98940361-f69b-496e-bcac-614183f1ad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FF5C5-AA53-445A-8B24-BC6D12DE0A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B08BB1-403F-421F-9C2F-22927D7F3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ba184-e435-426b-a176-21f1ccb7ca73"/>
    <ds:schemaRef ds:uri="98940361-f69b-496e-bcac-614183f1a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107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ADLaM Display</vt:lpstr>
      <vt:lpstr>Aptos</vt:lpstr>
      <vt:lpstr>Aptos Display</vt:lpstr>
      <vt:lpstr>Arial</vt:lpstr>
      <vt:lpstr>Lora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DI NUNNO</dc:creator>
  <cp:lastModifiedBy>Roberta Aiuto</cp:lastModifiedBy>
  <cp:revision>12</cp:revision>
  <cp:lastPrinted>2024-03-22T14:50:32Z</cp:lastPrinted>
  <dcterms:created xsi:type="dcterms:W3CDTF">2024-03-14T13:42:41Z</dcterms:created>
  <dcterms:modified xsi:type="dcterms:W3CDTF">2024-03-22T14:51:36Z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0x01010086057AA8BC51014BBE29BCB1CE44E8E5</vt:lpwstr>
  </property>
</Properties>
</file>